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2"/>
  </p:notesMasterIdLst>
  <p:sldIdLst>
    <p:sldId id="262" r:id="rId5"/>
    <p:sldId id="257" r:id="rId6"/>
    <p:sldId id="258" r:id="rId7"/>
    <p:sldId id="259" r:id="rId8"/>
    <p:sldId id="276" r:id="rId9"/>
    <p:sldId id="277" r:id="rId10"/>
    <p:sldId id="278" r:id="rId11"/>
    <p:sldId id="279" r:id="rId12"/>
    <p:sldId id="297" r:id="rId13"/>
    <p:sldId id="281" r:id="rId14"/>
    <p:sldId id="282" r:id="rId15"/>
    <p:sldId id="283" r:id="rId16"/>
    <p:sldId id="284" r:id="rId17"/>
    <p:sldId id="298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9" r:id="rId3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țiune implicită" id="{FAC532A1-1313-4858-A407-BD0F8BBABE2A}">
          <p14:sldIdLst>
            <p14:sldId id="262"/>
            <p14:sldId id="257"/>
            <p14:sldId id="258"/>
          </p14:sldIdLst>
        </p14:section>
        <p14:section name="Secțiune fără titlu" id="{EF4BF86C-487F-40BB-AF3F-6D26137443D9}">
          <p14:sldIdLst>
            <p14:sldId id="259"/>
            <p14:sldId id="276"/>
            <p14:sldId id="277"/>
          </p14:sldIdLst>
        </p14:section>
        <p14:section name="Secțiune fără titlu" id="{83E1C8B6-8396-45C6-A690-EFDA20C8F479}">
          <p14:sldIdLst>
            <p14:sldId id="278"/>
            <p14:sldId id="279"/>
            <p14:sldId id="297"/>
          </p14:sldIdLst>
        </p14:section>
        <p14:section name="Secțiune fără titlu" id="{AB0270F5-4797-43E0-8D81-FF74E762AA94}">
          <p14:sldIdLst>
            <p14:sldId id="281"/>
            <p14:sldId id="282"/>
            <p14:sldId id="283"/>
            <p14:sldId id="284"/>
            <p14:sldId id="298"/>
          </p14:sldIdLst>
        </p14:section>
        <p14:section name="Secțiune fără titlu" id="{D1D4E279-2EF3-4C0F-A943-E2A16A8388E8}">
          <p14:sldIdLst>
            <p14:sldId id="285"/>
            <p14:sldId id="286"/>
            <p14:sldId id="287"/>
            <p14:sldId id="288"/>
            <p14:sldId id="289"/>
          </p14:sldIdLst>
        </p14:section>
        <p14:section name="Secțiune fără titlu" id="{2877108F-E278-4198-B7B7-E97623AFFB4B}">
          <p14:sldIdLst>
            <p14:sldId id="290"/>
            <p14:sldId id="291"/>
            <p14:sldId id="292"/>
            <p14:sldId id="293"/>
          </p14:sldIdLst>
        </p14:section>
        <p14:section name="Secțiune fără titlu" id="{A2AF53F5-71B7-4B47-9B95-A79C1D792F36}">
          <p14:sldIdLst>
            <p14:sldId id="294"/>
            <p14:sldId id="295"/>
            <p14:sldId id="296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00D70-26DE-4D9F-9A53-84E36CB8CFED}" v="25" dt="2020-11-03T13:07:3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9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60A2-5910-4233-91DD-32DB59D73576}" type="datetimeFigureOut">
              <a:rPr lang="fr-FR" smtClean="0"/>
              <a:t>14/09/2021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E73A6-E046-4746-83A2-2AD23642C51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38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DF2D-7565-4596-9696-BDE6B19E060B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Somfy Sans" panose="00000500000000000000" pitchFamily="50" charset="0"/>
              </a:defRPr>
            </a:lvl1pPr>
          </a:lstStyle>
          <a:p>
            <a:r>
              <a:rPr lang="fr-FR"/>
              <a:t>SERV-E-GO - USER GUIDE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66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84E95-29CE-4437-BC3C-CDFB522B0A3C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93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8A7BA-8E01-4133-A823-CE750DBF887B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63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CA3C08-BD2C-428A-964C-C8CB6949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869-6005-4220-8679-59F20A32E53C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AFA0F1-EB26-450F-B764-91469FD4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996" y="6356352"/>
            <a:ext cx="3343275" cy="365125"/>
          </a:xfrm>
        </p:spPr>
        <p:txBody>
          <a:bodyPr/>
          <a:lstStyle>
            <a:lvl1pPr>
              <a:defRPr sz="900">
                <a:latin typeface="Somfy Sans Light" panose="00000400000000000000" pitchFamily="50" charset="0"/>
              </a:defRPr>
            </a:lvl1pPr>
          </a:lstStyle>
          <a:p>
            <a:r>
              <a:rPr lang="fr-FR"/>
              <a:t>SERV-E-GO - USER GUIDE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63CDEC-CDC7-40B4-B71B-D5DDC2DA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815" y="6381216"/>
            <a:ext cx="472948" cy="365125"/>
          </a:xfrm>
        </p:spPr>
        <p:txBody>
          <a:bodyPr/>
          <a:lstStyle>
            <a:lvl1pPr algn="ctr">
              <a:defRPr sz="900">
                <a:solidFill>
                  <a:schemeClr val="tx2"/>
                </a:solidFill>
                <a:latin typeface="Somfy Sans" panose="00000500000000000000" pitchFamily="50" charset="0"/>
              </a:defRPr>
            </a:lvl1pPr>
          </a:lstStyle>
          <a:p>
            <a:fld id="{1B735E6E-078B-4EA4-87ED-F1B3681FEDB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875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47C02-C6AC-4DA5-8DC7-3C04CF67C6A2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01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3269-ABE9-4C99-86A7-98ED67E320A0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9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79E91-C917-41A0-8E1B-D1825B1870C5}" type="datetime1">
              <a:rPr lang="fr-FR" smtClean="0"/>
              <a:t>14/09/2021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60C9-F23A-4B62-8E86-8CD5D654953B}" type="datetime1">
              <a:rPr lang="fr-FR" smtClean="0"/>
              <a:t>14/09/2021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96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9B5E-202B-4DE4-8E6F-095537D2D0B2}" type="datetime1">
              <a:rPr lang="fr-FR" smtClean="0"/>
              <a:t>14/09/2021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3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0237-6163-4EC5-8ECC-B60DAA3869C7}" type="datetime1">
              <a:rPr lang="fr-FR" smtClean="0"/>
              <a:t>14/09/2021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47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A97B4-D280-4039-8D17-7BA2A974095A}" type="datetime1">
              <a:rPr lang="fr-FR" smtClean="0"/>
              <a:t>14/09/2021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48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D04F-806B-4F55-90D7-08A1A5AFA1F6}" type="datetime1">
              <a:rPr lang="fr-FR" smtClean="0"/>
              <a:t>14/09/2021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SERV-E-GO - USER GUIDE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27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9167B-D795-488B-99CD-452C0035CA1A}" type="datetime1">
              <a:rPr lang="fr-FR" smtClean="0"/>
              <a:t>14/09/2021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SERV-E-GO - USER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35E6E-078B-4EA4-87ED-F1B3681FEDB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8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19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slide" Target="slide22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slide" Target="slide23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0.xml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796E9C-030C-48EC-B522-8D866D6351A5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A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 descr="Une image contenant fleur, dessin&#10;&#10;Description générée automatiquement">
            <a:extLst>
              <a:ext uri="{FF2B5EF4-FFF2-40B4-BE49-F238E27FC236}">
                <a16:creationId xmlns:a16="http://schemas.microsoft.com/office/drawing/2014/main" id="{6AAA435E-D75A-478F-ACA6-B9FDA7C7CE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97" t="34353" r="28635" b="39194"/>
          <a:stretch/>
        </p:blipFill>
        <p:spPr>
          <a:xfrm>
            <a:off x="3666063" y="1773862"/>
            <a:ext cx="2566219" cy="116962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DF9E73A-91E2-435C-9686-0EA10EA1C37B}"/>
              </a:ext>
            </a:extLst>
          </p:cNvPr>
          <p:cNvSpPr txBox="1"/>
          <p:nvPr/>
        </p:nvSpPr>
        <p:spPr>
          <a:xfrm>
            <a:off x="3138659" y="4283318"/>
            <a:ext cx="3621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>
                <a:solidFill>
                  <a:schemeClr val="bg1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Manual de utilizare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9EEEEF-6598-4BA6-A238-2D5D69E96508}"/>
              </a:ext>
            </a:extLst>
          </p:cNvPr>
          <p:cNvSpPr txBox="1"/>
          <p:nvPr/>
        </p:nvSpPr>
        <p:spPr>
          <a:xfrm>
            <a:off x="3138659" y="3021220"/>
            <a:ext cx="3621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>
                <a:solidFill>
                  <a:schemeClr val="bg1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Serv-e-Go</a:t>
            </a:r>
          </a:p>
        </p:txBody>
      </p:sp>
    </p:spTree>
    <p:extLst>
      <p:ext uri="{BB962C8B-B14F-4D97-AF65-F5344CB8AC3E}">
        <p14:creationId xmlns:p14="http://schemas.microsoft.com/office/powerpoint/2010/main" val="2356602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B4BF4DB-B2A0-48E0-9D45-155C21F28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8"/>
          <a:stretch/>
        </p:blipFill>
        <p:spPr>
          <a:xfrm>
            <a:off x="2425941" y="1553167"/>
            <a:ext cx="5075384" cy="344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683324-099C-44D7-AF9A-94DE51D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D29DF-F8D9-44EF-B249-6BFF5E57C484}"/>
              </a:ext>
            </a:extLst>
          </p:cNvPr>
          <p:cNvSpPr txBox="1"/>
          <p:nvPr/>
        </p:nvSpPr>
        <p:spPr>
          <a:xfrm>
            <a:off x="1714330" y="161072"/>
            <a:ext cx="6477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Cum să depanați de la distanță echipamentul unui client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9DF7E-9398-4DE6-B979-ED121490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66295F-D94F-4714-81EF-EF0D59C49297}"/>
              </a:ext>
            </a:extLst>
          </p:cNvPr>
          <p:cNvSpPr txBox="1"/>
          <p:nvPr/>
        </p:nvSpPr>
        <p:spPr>
          <a:xfrm>
            <a:off x="494623" y="507931"/>
            <a:ext cx="891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Ați dori să accesați informațiile privind echipamentul, pentru a remedia o problemă?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5BF4F-1FE0-45AE-BB29-CF9E15AA56F5}"/>
              </a:ext>
            </a:extLst>
          </p:cNvPr>
          <p:cNvSpPr txBox="1"/>
          <p:nvPr/>
        </p:nvSpPr>
        <p:spPr>
          <a:xfrm>
            <a:off x="2198660" y="5316995"/>
            <a:ext cx="5508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echipamentul asociat clientului în lista dvs. de unități de comandă înregistrate.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Apoi faceți clic pe numele clientului pentru a accesa echipamentul.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7C9261-2A3A-46C7-8083-A213999F84CB}"/>
              </a:ext>
            </a:extLst>
          </p:cNvPr>
          <p:cNvSpPr txBox="1"/>
          <p:nvPr/>
        </p:nvSpPr>
        <p:spPr>
          <a:xfrm>
            <a:off x="3545886" y="856007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2C980-2687-4B28-A657-8B0362F63074}"/>
              </a:ext>
            </a:extLst>
          </p:cNvPr>
          <p:cNvSpPr/>
          <p:nvPr/>
        </p:nvSpPr>
        <p:spPr>
          <a:xfrm>
            <a:off x="3888815" y="948340"/>
            <a:ext cx="351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în lista dvs. echipamentul asociat clientului</a:t>
            </a:r>
          </a:p>
        </p:txBody>
      </p:sp>
      <p:sp>
        <p:nvSpPr>
          <p:cNvPr id="14" name="Organigramme : Terminateur 13">
            <a:hlinkClick r:id="rId3" action="ppaction://hlinksldjump"/>
            <a:extLst>
              <a:ext uri="{FF2B5EF4-FFF2-40B4-BE49-F238E27FC236}">
                <a16:creationId xmlns:a16="http://schemas.microsoft.com/office/drawing/2014/main" id="{DC17BC54-D4B2-485C-B571-E1427DD75522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A09FC6D-D3BD-4304-B898-A01B95DFA54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35356" y="4365974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CB2CBEF-228E-43C4-809B-F63A867E1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08" y="1294855"/>
            <a:ext cx="5159786" cy="379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476723" y="670506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2198660" y="5316995"/>
            <a:ext cx="5508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Puteți accesa informațiile privind unitatea de comandă din fila „Echipament”.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Aici puteți verifica dacă unitatea este online sau offline, sau dacă unitatea a fost actualizată.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861622" y="762838"/>
            <a:ext cx="30287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Accesați informațiile privind unitatea de comandă</a:t>
            </a:r>
          </a:p>
        </p:txBody>
      </p:sp>
      <p:sp>
        <p:nvSpPr>
          <p:cNvPr id="13" name="Organigramme : Terminateur 12">
            <a:hlinkClick r:id="rId3" action="ppaction://hlinksldjump"/>
            <a:extLst>
              <a:ext uri="{FF2B5EF4-FFF2-40B4-BE49-F238E27FC236}">
                <a16:creationId xmlns:a16="http://schemas.microsoft.com/office/drawing/2014/main" id="{F1C38874-8F87-4801-B7BE-8988C18B8843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53A542D-26AA-4DCA-B704-F56C942299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061" y="2026239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52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95D75CB-0C27-468B-BCA1-F087B863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8" y="1343362"/>
            <a:ext cx="5016475" cy="344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365859" y="67313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651944" y="4999812"/>
            <a:ext cx="659014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 fila „Dispozitive” puteți accesa lista produselor Somfy asociate cu unitatea de comandă.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Dacă faceți clic pe un produs din această listă (numai produse io), veți accesa lista cu informațiile referitoare la produs.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Pentru fiecare produs, puteți verifica dacă produsul este online, precum și frecvența radio.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750758" y="765462"/>
            <a:ext cx="2404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Accesați lista produselor asociate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A8D9EE-1C2F-4193-90BF-3B62C906DC94}"/>
              </a:ext>
            </a:extLst>
          </p:cNvPr>
          <p:cNvSpPr/>
          <p:nvPr/>
        </p:nvSpPr>
        <p:spPr>
          <a:xfrm>
            <a:off x="973745" y="5815620"/>
            <a:ext cx="7946546" cy="478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Dacă această filă este blocată, nu sunteți autorizat să accesați informațiile privind echipamentul. </a:t>
            </a:r>
          </a:p>
          <a:p>
            <a:pPr indent="180975" algn="ctr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Mai întâi, trebuie să activați serviciul Serv-e-go pentru clientul dvs.</a:t>
            </a:r>
          </a:p>
        </p:txBody>
      </p:sp>
      <p:pic>
        <p:nvPicPr>
          <p:cNvPr id="12" name="Graphique 11" descr="Informations">
            <a:extLst>
              <a:ext uri="{FF2B5EF4-FFF2-40B4-BE49-F238E27FC236}">
                <a16:creationId xmlns:a16="http://schemas.microsoft.com/office/drawing/2014/main" id="{14D5673B-D6AF-4A31-B8F4-7EBA61A93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7984" y="5893840"/>
            <a:ext cx="171893" cy="171893"/>
          </a:xfrm>
          <a:prstGeom prst="rect">
            <a:avLst/>
          </a:prstGeom>
        </p:spPr>
      </p:pic>
      <p:sp>
        <p:nvSpPr>
          <p:cNvPr id="14" name="Organigramme : Terminateur 13">
            <a:hlinkClick r:id="rId5" action="ppaction://hlinksldjump"/>
            <a:extLst>
              <a:ext uri="{FF2B5EF4-FFF2-40B4-BE49-F238E27FC236}">
                <a16:creationId xmlns:a16="http://schemas.microsoft.com/office/drawing/2014/main" id="{8563F764-29F2-4530-9A00-00FB755F0B40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62E39DA-EDE1-4ADF-ADA5-FA320BB7324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8634" y="2075633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DC2F7A-5D7D-4A19-9D54-190BBC2D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78" y="1359652"/>
            <a:ext cx="5042047" cy="350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291996" y="689653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2218638" y="5040929"/>
            <a:ext cx="542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Din fila „Alerte” puteți accesa lista alertelor care au fost declanșate pentru acest echipament.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Făcând clic pe mesajul de avertizare veți fi redirecționat către produsul care a declanșat alerta.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676895" y="781985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Accesați alertele și mesajele de eroare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C25714-23AA-4B87-8390-6359E5FBC1AA}"/>
              </a:ext>
            </a:extLst>
          </p:cNvPr>
          <p:cNvSpPr/>
          <p:nvPr/>
        </p:nvSpPr>
        <p:spPr>
          <a:xfrm>
            <a:off x="2004640" y="5870954"/>
            <a:ext cx="5853597" cy="27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Aceste alerte pot fi configurate din meniul Alerte, făcând click pe „Configurare alerte”.</a:t>
            </a:r>
          </a:p>
        </p:txBody>
      </p:sp>
      <p:pic>
        <p:nvPicPr>
          <p:cNvPr id="17" name="Graphique 16" descr="Informations">
            <a:extLst>
              <a:ext uri="{FF2B5EF4-FFF2-40B4-BE49-F238E27FC236}">
                <a16:creationId xmlns:a16="http://schemas.microsoft.com/office/drawing/2014/main" id="{1691E273-8EBB-4A55-8950-CA3E9831B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2575" y="5952295"/>
            <a:ext cx="171893" cy="1718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AB6F669-66E2-448F-95B2-D57226E94F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213" y="2138118"/>
            <a:ext cx="367058" cy="419495"/>
          </a:xfrm>
          <a:prstGeom prst="rect">
            <a:avLst/>
          </a:prstGeom>
        </p:spPr>
      </p:pic>
      <p:sp>
        <p:nvSpPr>
          <p:cNvPr id="21" name="Organigramme : Terminateur 20">
            <a:hlinkClick r:id="rId6" action="ppaction://hlinksldjump"/>
            <a:extLst>
              <a:ext uri="{FF2B5EF4-FFF2-40B4-BE49-F238E27FC236}">
                <a16:creationId xmlns:a16="http://schemas.microsoft.com/office/drawing/2014/main" id="{E2FF8338-7C62-48A6-9913-A30FE70040E3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</p:spTree>
    <p:extLst>
      <p:ext uri="{BB962C8B-B14F-4D97-AF65-F5344CB8AC3E}">
        <p14:creationId xmlns:p14="http://schemas.microsoft.com/office/powerpoint/2010/main" val="1007880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5C51A0-899D-4DDD-9125-BED34C519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3" y="1361203"/>
            <a:ext cx="5350311" cy="36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291996" y="689653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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636523" y="5316995"/>
            <a:ext cx="6630022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Din fila „Intervenții” puteți accesa jurnalul tuturor intervențiilor de la distanță care au fost efectuate cu ajutorul instrumentului. De asemenea, aveți posibilitatea de a lăsa notițe care vor fi vizualizate doar de către dvs.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676895" y="781985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Vizualizați istoricul intervențiilor de la distanță</a:t>
            </a:r>
          </a:p>
        </p:txBody>
      </p:sp>
      <p:sp>
        <p:nvSpPr>
          <p:cNvPr id="19" name="Organigramme : Terminateur 18">
            <a:hlinkClick r:id="rId3" action="ppaction://hlinksldjump"/>
            <a:extLst>
              <a:ext uri="{FF2B5EF4-FFF2-40B4-BE49-F238E27FC236}">
                <a16:creationId xmlns:a16="http://schemas.microsoft.com/office/drawing/2014/main" id="{3D6BFE84-5CE1-49FA-A62F-0365AE441477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cuprins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AB6F669-66E2-448F-95B2-D57226E94F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0447" y="2093956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3EA7F01D-1810-4FD0-AEC6-43AA5C01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8"/>
          <a:stretch/>
        </p:blipFill>
        <p:spPr>
          <a:xfrm>
            <a:off x="2403315" y="1547924"/>
            <a:ext cx="5075384" cy="344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683324-099C-44D7-AF9A-94DE51D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D29DF-F8D9-44EF-B249-6BFF5E57C484}"/>
              </a:ext>
            </a:extLst>
          </p:cNvPr>
          <p:cNvSpPr txBox="1"/>
          <p:nvPr/>
        </p:nvSpPr>
        <p:spPr>
          <a:xfrm>
            <a:off x="1440874" y="161072"/>
            <a:ext cx="702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Cum să operați de la distanță echipamentul unui client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9DF7E-9398-4DE6-B979-ED121490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66295F-D94F-4714-81EF-EF0D59C49297}"/>
              </a:ext>
            </a:extLst>
          </p:cNvPr>
          <p:cNvSpPr txBox="1"/>
          <p:nvPr/>
        </p:nvSpPr>
        <p:spPr>
          <a:xfrm>
            <a:off x="494623" y="507931"/>
            <a:ext cx="891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Doriți să modificați de la distanță anumiți parametri ai echipamentului clientului?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5BF4F-1FE0-45AE-BB29-CF9E15AA56F5}"/>
              </a:ext>
            </a:extLst>
          </p:cNvPr>
          <p:cNvSpPr txBox="1"/>
          <p:nvPr/>
        </p:nvSpPr>
        <p:spPr>
          <a:xfrm>
            <a:off x="2209293" y="5510620"/>
            <a:ext cx="5508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echipamentul asociat clientului în lista dvs. de unități de comandă înregistrate.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Apoi faceți clic pe numele clientului pentru a accesa echipamentul.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7C9261-2A3A-46C7-8083-A213999F84CB}"/>
              </a:ext>
            </a:extLst>
          </p:cNvPr>
          <p:cNvSpPr txBox="1"/>
          <p:nvPr/>
        </p:nvSpPr>
        <p:spPr>
          <a:xfrm>
            <a:off x="3545886" y="80059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2C980-2687-4B28-A657-8B0362F63074}"/>
              </a:ext>
            </a:extLst>
          </p:cNvPr>
          <p:cNvSpPr/>
          <p:nvPr/>
        </p:nvSpPr>
        <p:spPr>
          <a:xfrm>
            <a:off x="3888815" y="892923"/>
            <a:ext cx="351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în lista dvs. echipamentul asociat clientului</a:t>
            </a:r>
          </a:p>
        </p:txBody>
      </p:sp>
      <p:sp>
        <p:nvSpPr>
          <p:cNvPr id="14" name="Organigramme : Terminateur 13">
            <a:hlinkClick r:id="rId3" action="ppaction://hlinksldjump"/>
            <a:extLst>
              <a:ext uri="{FF2B5EF4-FFF2-40B4-BE49-F238E27FC236}">
                <a16:creationId xmlns:a16="http://schemas.microsoft.com/office/drawing/2014/main" id="{FBCFAE91-14A5-4A19-AD48-6AFCE6A1CD55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6C5F559-1567-4C71-9762-66388F1A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4654" y="4345505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1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A31C3B4-379C-453D-9C5A-C3CFC5F36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87"/>
          <a:stretch/>
        </p:blipFill>
        <p:spPr>
          <a:xfrm>
            <a:off x="2487790" y="1253078"/>
            <a:ext cx="5159786" cy="365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384332" y="724403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512938" y="5148713"/>
            <a:ext cx="69013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 coloana din stânga, faceți clic pe „Solicitați serviciu de la distanță”.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Clientul dvs. va primi un e-mail de validare.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769231" y="816735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Solicitați un serviciu de la distanță</a:t>
            </a:r>
          </a:p>
        </p:txBody>
      </p:sp>
      <p:sp>
        <p:nvSpPr>
          <p:cNvPr id="13" name="Organigramme : Terminateur 12">
            <a:hlinkClick r:id="rId3" action="ppaction://hlinksldjump"/>
            <a:extLst>
              <a:ext uri="{FF2B5EF4-FFF2-40B4-BE49-F238E27FC236}">
                <a16:creationId xmlns:a16="http://schemas.microsoft.com/office/drawing/2014/main" id="{2265C00B-BADC-45CC-B3F9-D66AFE8F6A2F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489DA730-07F0-4322-BBB4-3FD27D3506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0399" y="4128471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992C56F-9E9F-4953-84CD-63DC38B9B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605"/>
          <a:stretch/>
        </p:blipFill>
        <p:spPr>
          <a:xfrm>
            <a:off x="2723259" y="1282321"/>
            <a:ext cx="4480741" cy="398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2853771" y="625808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225215" y="5632029"/>
            <a:ext cx="74768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După ce solicitarea a fost validată de către clientul dvs., puteți lucra asupra echipamentului pentru o perioadă de 8 ore.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Timpul rămas va fi indicat prin intermediul unui banner.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238670" y="718140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Durata intervenției asupra echipamentului clientului dvs.</a:t>
            </a:r>
          </a:p>
        </p:txBody>
      </p:sp>
      <p:sp>
        <p:nvSpPr>
          <p:cNvPr id="12" name="Organigramme : Terminateur 11">
            <a:hlinkClick r:id="rId3" action="ppaction://hlinksldjump"/>
            <a:extLst>
              <a:ext uri="{FF2B5EF4-FFF2-40B4-BE49-F238E27FC236}">
                <a16:creationId xmlns:a16="http://schemas.microsoft.com/office/drawing/2014/main" id="{2EC3A707-E939-494B-806C-9E0AD439D318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B9FB9A7-78A4-4298-8F84-5A8C2A60D8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074"/>
          <a:stretch/>
        </p:blipFill>
        <p:spPr>
          <a:xfrm>
            <a:off x="2732175" y="5049407"/>
            <a:ext cx="4462907" cy="21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F56F2B-517F-4B03-BE8D-81C7B571B7A4}"/>
              </a:ext>
            </a:extLst>
          </p:cNvPr>
          <p:cNvSpPr/>
          <p:nvPr/>
        </p:nvSpPr>
        <p:spPr>
          <a:xfrm>
            <a:off x="2730463" y="5048692"/>
            <a:ext cx="4462907" cy="21791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42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D3105A-6724-431E-864B-C65E0B12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179" y="1531897"/>
            <a:ext cx="4462907" cy="367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611179" y="761897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285073" y="5409327"/>
            <a:ext cx="8124742" cy="592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 timpul intervențiilor, puteți modifica anumiți parametri (numai la produsele marca </a:t>
            </a:r>
            <a:r>
              <a:rPr lang="ro-RO" sz="1100" dirty="0" err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Somfy</a:t>
            </a: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 </a:t>
            </a:r>
            <a:r>
              <a:rPr lang="ro-RO" sz="1100" dirty="0" err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io</a:t>
            </a: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) </a:t>
            </a:r>
          </a:p>
          <a:p>
            <a:pPr algn="ctr">
              <a:lnSpc>
                <a:spcPct val="150000"/>
              </a:lnSpc>
            </a:pP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sau puteți efectua anumite acțiuni (puteți să adăugați o telecomandă, să reporniți unitatea de comandă, să accesați aplicația </a:t>
            </a:r>
            <a:r>
              <a:rPr lang="ro-RO" sz="1100" dirty="0" err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TaHoma</a:t>
            </a: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, etc.).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996078" y="854229"/>
            <a:ext cx="26391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Modificați parametrii de la distanță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59289F-E0EA-46A6-B790-041E01FD9507}"/>
              </a:ext>
            </a:extLst>
          </p:cNvPr>
          <p:cNvSpPr/>
          <p:nvPr/>
        </p:nvSpPr>
        <p:spPr>
          <a:xfrm>
            <a:off x="1681830" y="6001511"/>
            <a:ext cx="6742140" cy="27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Parametrii editabili vor fi indicați printr-o pictogramă creion. Pentru a edita parametrii, trebuie doar să faceți clic pe această pictogramă. </a:t>
            </a:r>
          </a:p>
        </p:txBody>
      </p:sp>
      <p:pic>
        <p:nvPicPr>
          <p:cNvPr id="13" name="Graphique 12" descr="Informations">
            <a:extLst>
              <a:ext uri="{FF2B5EF4-FFF2-40B4-BE49-F238E27FC236}">
                <a16:creationId xmlns:a16="http://schemas.microsoft.com/office/drawing/2014/main" id="{FA534340-4D7A-4EF3-B4B3-196A797F9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9538" y="6082374"/>
            <a:ext cx="171893" cy="171893"/>
          </a:xfrm>
          <a:prstGeom prst="rect">
            <a:avLst/>
          </a:prstGeom>
        </p:spPr>
      </p:pic>
      <p:sp>
        <p:nvSpPr>
          <p:cNvPr id="14" name="Organigramme : Terminateur 13">
            <a:hlinkClick r:id="rId5" action="ppaction://hlinksldjump"/>
            <a:extLst>
              <a:ext uri="{FF2B5EF4-FFF2-40B4-BE49-F238E27FC236}">
                <a16:creationId xmlns:a16="http://schemas.microsoft.com/office/drawing/2014/main" id="{767B17FE-352A-4231-97D9-02EB8353FB32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BBDEFFF-37A3-42A2-A36C-3FB61DDA30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5881" y="3852454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5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917727-3196-4CCD-9E2F-A897F531F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29" y="1284589"/>
            <a:ext cx="3510941" cy="354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439453" y="68673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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669636" y="5289287"/>
            <a:ext cx="856672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După ce ați finalizat acțiunile, faceți clic pe „Încheiați intervenția de la distanță”, în bannerul din partea de jos.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Va apărea o fereastră în care veți putea vizualiza un rezumat al acțiunilor dvs. și în care puteți lăsa un mesaj pentru clientul dvs.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Clientul dvs. va primi un e-mail prin care va fi informat că intervenția a fost finalizată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și în care vor fi detaliate acțiunile întreprinse asupra echipamentului.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824352" y="779062"/>
            <a:ext cx="30270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Încheiați intervenția de la distanță</a:t>
            </a:r>
          </a:p>
        </p:txBody>
      </p:sp>
      <p:sp>
        <p:nvSpPr>
          <p:cNvPr id="14" name="Organigramme : Terminateur 13">
            <a:hlinkClick r:id="rId3" action="ppaction://hlinksldjump"/>
            <a:extLst>
              <a:ext uri="{FF2B5EF4-FFF2-40B4-BE49-F238E27FC236}">
                <a16:creationId xmlns:a16="http://schemas.microsoft.com/office/drawing/2014/main" id="{8B36050F-9C94-47FC-AD33-8A2E28047F40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cuprins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0068A2-0EDA-419E-9025-B811EACFB4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5941" y="4720205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8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6E0B12-1152-4C2F-BB58-8C99FB14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90E3BB-DD53-4542-88C3-2515FF009CDA}"/>
              </a:ext>
            </a:extLst>
          </p:cNvPr>
          <p:cNvSpPr txBox="1"/>
          <p:nvPr/>
        </p:nvSpPr>
        <p:spPr>
          <a:xfrm>
            <a:off x="2241356" y="2942781"/>
            <a:ext cx="5835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Acest fișier PDF este interactiv și este destinat citirii pe calculator.</a:t>
            </a:r>
          </a:p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Butoanele active sunt indicate prin suprafețe gri.</a:t>
            </a:r>
          </a:p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Nu ezitați să faceți clic pe ele pentru a facilita și optimiza lecturarea.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915D31-780E-40F3-A003-A93AFC45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6" name="Organigramme : Terminateur 5">
            <a:hlinkClick r:id="rId2" action="ppaction://hlinksldjump"/>
            <a:extLst>
              <a:ext uri="{FF2B5EF4-FFF2-40B4-BE49-F238E27FC236}">
                <a16:creationId xmlns:a16="http://schemas.microsoft.com/office/drawing/2014/main" id="{79DD9E83-51CB-4B7C-9D86-99D43B310F5B}"/>
              </a:ext>
            </a:extLst>
          </p:cNvPr>
          <p:cNvSpPr/>
          <p:nvPr/>
        </p:nvSpPr>
        <p:spPr>
          <a:xfrm>
            <a:off x="4409371" y="3963758"/>
            <a:ext cx="149919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Start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2452C71-9CA1-4F45-865F-E862235D90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0379" y="4113655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51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17F4385-19C1-4991-B574-CEF70FFD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87"/>
          <a:stretch/>
        </p:blipFill>
        <p:spPr>
          <a:xfrm>
            <a:off x="2487790" y="1253078"/>
            <a:ext cx="5159786" cy="365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683324-099C-44D7-AF9A-94DE51D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D29DF-F8D9-44EF-B249-6BFF5E57C484}"/>
              </a:ext>
            </a:extLst>
          </p:cNvPr>
          <p:cNvSpPr txBox="1"/>
          <p:nvPr/>
        </p:nvSpPr>
        <p:spPr>
          <a:xfrm>
            <a:off x="1440874" y="161072"/>
            <a:ext cx="702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Cum să adăugați de la distanță o nouă telecomandă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9DF7E-9398-4DE6-B979-ED121490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66295F-D94F-4714-81EF-EF0D59C49297}"/>
              </a:ext>
            </a:extLst>
          </p:cNvPr>
          <p:cNvSpPr txBox="1"/>
          <p:nvPr/>
        </p:nvSpPr>
        <p:spPr>
          <a:xfrm>
            <a:off x="494623" y="507931"/>
            <a:ext cx="891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Doriți să instalați o nouă telecomandă pentru echipamentul clientului dvs., fără să vă prezentați la fața locului?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5BF4F-1FE0-45AE-BB29-CF9E15AA56F5}"/>
              </a:ext>
            </a:extLst>
          </p:cNvPr>
          <p:cNvSpPr txBox="1"/>
          <p:nvPr/>
        </p:nvSpPr>
        <p:spPr>
          <a:xfrm>
            <a:off x="2198659" y="5119455"/>
            <a:ext cx="550867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echipamentul asociat clientului în lista dvs. de unități de comandă înregistrate.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Apoi faceți clic pe numele clientului pentru a accesa echipamentul.</a:t>
            </a:r>
          </a:p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Adăugarea unei telecomenzi este posibilă numai dacă aveți acces de la distanță, în scopul întreținerii echipamentului. Asigurați-vă că solicitarea de intervenție a fost validată de către client.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7C9261-2A3A-46C7-8083-A213999F84CB}"/>
              </a:ext>
            </a:extLst>
          </p:cNvPr>
          <p:cNvSpPr txBox="1"/>
          <p:nvPr/>
        </p:nvSpPr>
        <p:spPr>
          <a:xfrm>
            <a:off x="3453523" y="80059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2C980-2687-4B28-A657-8B0362F63074}"/>
              </a:ext>
            </a:extLst>
          </p:cNvPr>
          <p:cNvSpPr/>
          <p:nvPr/>
        </p:nvSpPr>
        <p:spPr>
          <a:xfrm>
            <a:off x="3796452" y="892923"/>
            <a:ext cx="351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Solicitați o intervenție de la distanță</a:t>
            </a:r>
          </a:p>
        </p:txBody>
      </p:sp>
      <p:sp>
        <p:nvSpPr>
          <p:cNvPr id="15" name="Organigramme : Terminateur 14">
            <a:hlinkClick r:id="rId3" action="ppaction://hlinksldjump"/>
            <a:extLst>
              <a:ext uri="{FF2B5EF4-FFF2-40B4-BE49-F238E27FC236}">
                <a16:creationId xmlns:a16="http://schemas.microsoft.com/office/drawing/2014/main" id="{33EFFEFF-9399-4055-8A9B-24178242B6FF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FA817DA-0101-4DB6-9701-242B85AD0E7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828" y="4133172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4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8BE945A-2C89-4850-BB96-F9737FC10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538" y="1346730"/>
            <a:ext cx="5076190" cy="344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498732" y="683481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2198660" y="5178240"/>
            <a:ext cx="61670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 fila „Dispozitive” puteți accesa lista produselor asociate cu unitatea de comandă a clientului.</a:t>
            </a:r>
          </a:p>
          <a:p>
            <a:pPr algn="ctr">
              <a:spcAft>
                <a:spcPts val="600"/>
              </a:spcAft>
            </a:pPr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 această pagină, faceți clic pe „Adăugați o nouă telecomandă”.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883631" y="775813"/>
            <a:ext cx="31637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Adăugați de la distanță o telecomandă nouă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EACB70-7EED-4A67-99C4-049F6891A72C}"/>
              </a:ext>
            </a:extLst>
          </p:cNvPr>
          <p:cNvSpPr/>
          <p:nvPr/>
        </p:nvSpPr>
        <p:spPr>
          <a:xfrm>
            <a:off x="1561540" y="5713113"/>
            <a:ext cx="7638444" cy="486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>
              <a:lnSpc>
                <a:spcPct val="150000"/>
              </a:lnSpc>
            </a:pPr>
            <a:r>
              <a:rPr lang="ro-RO" sz="9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Dacă această filă este blocată, nu sunteți autorizat să accesați informațiile privind echipamentul. </a:t>
            </a:r>
          </a:p>
          <a:p>
            <a:pPr indent="180975" algn="ctr">
              <a:lnSpc>
                <a:spcPct val="150000"/>
              </a:lnSpc>
            </a:pPr>
            <a:r>
              <a:rPr lang="ro-RO" sz="9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Mai întâi, trebuie să activați serviciul Serv-e-</a:t>
            </a:r>
            <a:r>
              <a:rPr lang="ro-RO" sz="900" dirty="0" err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go</a:t>
            </a:r>
            <a:r>
              <a:rPr lang="ro-RO" sz="900" dirty="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 pentru clientul dvs.</a:t>
            </a:r>
          </a:p>
        </p:txBody>
      </p:sp>
      <p:pic>
        <p:nvPicPr>
          <p:cNvPr id="13" name="Graphique 12" descr="Informations">
            <a:extLst>
              <a:ext uri="{FF2B5EF4-FFF2-40B4-BE49-F238E27FC236}">
                <a16:creationId xmlns:a16="http://schemas.microsoft.com/office/drawing/2014/main" id="{3DFC2CC5-30E5-4E67-959B-8158C03B4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2213" y="5802002"/>
            <a:ext cx="171893" cy="171893"/>
          </a:xfrm>
          <a:prstGeom prst="rect">
            <a:avLst/>
          </a:prstGeom>
        </p:spPr>
      </p:pic>
      <p:sp>
        <p:nvSpPr>
          <p:cNvPr id="14" name="Organigramme : Terminateur 13">
            <a:hlinkClick r:id="rId5" action="ppaction://hlinksldjump"/>
            <a:extLst>
              <a:ext uri="{FF2B5EF4-FFF2-40B4-BE49-F238E27FC236}">
                <a16:creationId xmlns:a16="http://schemas.microsoft.com/office/drawing/2014/main" id="{D0A64733-E43C-4A4A-83BA-5B8586EA6944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9D277A0-DB07-4624-A0A8-530CEB4AE6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4123" y="4240766"/>
            <a:ext cx="367058" cy="419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97C8AB2-8589-4CC7-BA62-8665C6FD5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538" y="1346730"/>
            <a:ext cx="5264749" cy="344114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09188B1-B0CC-44F5-9188-700841535D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8403" y="4320683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23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C97B6B0-7C5F-41A9-98ED-94ACB58C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186" y="1552084"/>
            <a:ext cx="2215485" cy="305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2682368" y="856489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598296" y="5025629"/>
            <a:ext cx="687144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Se va deschide o fereastră în care veți primi instrucțiuni pentru a efectua asocierea acestei telecomenzi.</a:t>
            </a:r>
          </a:p>
          <a:p>
            <a:pPr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- Fie telecomanda pe care doriți să o adăugați se află deja la clientul dvs.,</a:t>
            </a:r>
          </a:p>
          <a:p>
            <a:pPr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- Fie telecomanda se află în posesia dvs. și va trebui să fie furnizată ulterior clientului.</a:t>
            </a:r>
          </a:p>
          <a:p>
            <a:pPr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Veți putea asocia telecomanda cu unul sau mai multe dispozitive.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067267" y="948821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Selectați dacă telecomanda este la dvs. sau la clientul dvs.</a:t>
            </a:r>
          </a:p>
        </p:txBody>
      </p:sp>
      <p:pic>
        <p:nvPicPr>
          <p:cNvPr id="13" name="Graphique 12" descr="Informations">
            <a:extLst>
              <a:ext uri="{FF2B5EF4-FFF2-40B4-BE49-F238E27FC236}">
                <a16:creationId xmlns:a16="http://schemas.microsoft.com/office/drawing/2014/main" id="{19D44330-AC88-493D-9CBE-222C8451A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5128" y="2617078"/>
            <a:ext cx="171893" cy="1718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6C30F2-61F6-47D9-8D67-AD880893574A}"/>
              </a:ext>
            </a:extLst>
          </p:cNvPr>
          <p:cNvSpPr/>
          <p:nvPr/>
        </p:nvSpPr>
        <p:spPr>
          <a:xfrm>
            <a:off x="5997224" y="2526952"/>
            <a:ext cx="3747138" cy="1517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Dacă doriți să asociați o telecomandă care se află în posesia dvs., trebuie să dețineți un cititor de coduri de bare compatibil, conectat prin USB, pentru a scana codul QR. Asigurați-vă, în prealabil, că cititorul de coduri de bare are caracteristicile tehnice de mai jos, pentru a fi compatibil:</a:t>
            </a:r>
          </a:p>
          <a:p>
            <a:pPr indent="180975" algn="just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- Cititor de coduri de bare 2 / QR</a:t>
            </a:r>
          </a:p>
          <a:p>
            <a:pPr indent="180975" algn="just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- Conexiune USB sau Bluetooth</a:t>
            </a:r>
          </a:p>
          <a:p>
            <a:pPr indent="180975" algn="just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- Meniul de configurare al cititorului de coduri de bare este în aceeași limbă ca și PC-ul.</a:t>
            </a:r>
          </a:p>
        </p:txBody>
      </p:sp>
      <p:sp>
        <p:nvSpPr>
          <p:cNvPr id="16" name="Organigramme : Terminateur 15">
            <a:hlinkClick r:id="rId5" action="ppaction://hlinksldjump"/>
            <a:extLst>
              <a:ext uri="{FF2B5EF4-FFF2-40B4-BE49-F238E27FC236}">
                <a16:creationId xmlns:a16="http://schemas.microsoft.com/office/drawing/2014/main" id="{E4BC5EC3-28C4-4CCE-8F71-E6794F45C797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74D08A-6FF6-49F7-9D8B-FA9A60FE9C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10" y="1568465"/>
            <a:ext cx="3109802" cy="3042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74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D3408D7-83C6-48F7-B0AA-5CFC9EE49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4" r="4118"/>
          <a:stretch/>
        </p:blipFill>
        <p:spPr>
          <a:xfrm>
            <a:off x="3522921" y="1248440"/>
            <a:ext cx="2918388" cy="3276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440463" y="66768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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813205" y="4940437"/>
            <a:ext cx="844163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După ce ați finalizat acțiunile, faceți clic pe „Încheiați serviciul”, pe bannerul din partea de jos.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Va apărea o fereastră în care veți putea vizualiza rezumatul acțiunilor dvs. și în care puteți lăsa un mesaj pentru clientul dvs.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Clientul dvs. va primi un e-mail prin care va fi informat că intervenția a fost finalizată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și în care vor fi detaliate acțiunile întreprinse asupra echipamentului.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825362" y="760012"/>
            <a:ext cx="26159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Încheiați intervenția de la distanță</a:t>
            </a:r>
          </a:p>
        </p:txBody>
      </p:sp>
      <p:sp>
        <p:nvSpPr>
          <p:cNvPr id="18" name="Organigramme : Terminateur 17">
            <a:hlinkClick r:id="rId3" action="ppaction://hlinksldjump"/>
            <a:extLst>
              <a:ext uri="{FF2B5EF4-FFF2-40B4-BE49-F238E27FC236}">
                <a16:creationId xmlns:a16="http://schemas.microsoft.com/office/drawing/2014/main" id="{B8D5561B-B04E-4E46-9E1C-359E07EBD7FD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cuprins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EAE0F7-9CD2-4115-9560-D3AC96D09E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6963" y="4373880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0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4DCC5D2-0940-4A9F-95CB-FAE400B9C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87"/>
          <a:stretch/>
        </p:blipFill>
        <p:spPr>
          <a:xfrm>
            <a:off x="2386736" y="1370248"/>
            <a:ext cx="5159786" cy="365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683324-099C-44D7-AF9A-94DE51D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D29DF-F8D9-44EF-B249-6BFF5E57C484}"/>
              </a:ext>
            </a:extLst>
          </p:cNvPr>
          <p:cNvSpPr txBox="1"/>
          <p:nvPr/>
        </p:nvSpPr>
        <p:spPr>
          <a:xfrm>
            <a:off x="1440874" y="161072"/>
            <a:ext cx="7024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Cum să accesați aplicația web Tahoma a clientului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9DF7E-9398-4DE6-B979-ED121490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66295F-D94F-4714-81EF-EF0D59C49297}"/>
              </a:ext>
            </a:extLst>
          </p:cNvPr>
          <p:cNvSpPr txBox="1"/>
          <p:nvPr/>
        </p:nvSpPr>
        <p:spPr>
          <a:xfrm>
            <a:off x="494623" y="507931"/>
            <a:ext cx="891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Doriți să accesați aplicația web TaHoma a clientului dvs., fără a fi nevoie să vă autentificați cu nume de utilizator și parolă?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5BF4F-1FE0-45AE-BB29-CF9E15AA56F5}"/>
              </a:ext>
            </a:extLst>
          </p:cNvPr>
          <p:cNvSpPr txBox="1"/>
          <p:nvPr/>
        </p:nvSpPr>
        <p:spPr>
          <a:xfrm>
            <a:off x="1614539" y="5288609"/>
            <a:ext cx="66981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echipamentul asociat clientului în lista dvs. de unități de comandă înregistrate.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Apoi faceți clic pe numele clientului pentru a accesa echipamentul.</a:t>
            </a:r>
          </a:p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Accesarea aplicației web TaHoma este posibilă numai dacă aveți acces de la distanță, în scopul întreținerii echipamentului. </a:t>
            </a:r>
          </a:p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Asigurați-vă că solicitarea de intervenție a fost validată de către client.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7C9261-2A3A-46C7-8083-A213999F84CB}"/>
              </a:ext>
            </a:extLst>
          </p:cNvPr>
          <p:cNvSpPr txBox="1"/>
          <p:nvPr/>
        </p:nvSpPr>
        <p:spPr>
          <a:xfrm>
            <a:off x="3435052" y="80059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2C980-2687-4B28-A657-8B0362F63074}"/>
              </a:ext>
            </a:extLst>
          </p:cNvPr>
          <p:cNvSpPr/>
          <p:nvPr/>
        </p:nvSpPr>
        <p:spPr>
          <a:xfrm>
            <a:off x="3777981" y="892923"/>
            <a:ext cx="351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Solicitați o intervenție de la distanță</a:t>
            </a:r>
          </a:p>
        </p:txBody>
      </p:sp>
      <p:sp>
        <p:nvSpPr>
          <p:cNvPr id="15" name="Organigramme : Terminateur 14">
            <a:hlinkClick r:id="rId3" action="ppaction://hlinksldjump"/>
            <a:extLst>
              <a:ext uri="{FF2B5EF4-FFF2-40B4-BE49-F238E27FC236}">
                <a16:creationId xmlns:a16="http://schemas.microsoft.com/office/drawing/2014/main" id="{829DE41D-DA7B-4ABC-863A-588743E6534F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0FFECAD-0D1D-4BFA-B959-4A0A9E52EB9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7298" y="4291899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6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ADDCBA-121C-4184-B2C4-CD9C7E67A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503" y="1253078"/>
            <a:ext cx="5298361" cy="360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249665" y="682015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524406" y="5367884"/>
            <a:ext cx="687144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Faceți clic pe „Deschideți aplicația web TaHoma”, în fila „Echipament”.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Veți fi redirecționat către interfața web a clientului. 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Nu vor fi solicitate date de autentificare, din moment ce clientul dvs. v-a autorizat deja să accesați echipamentul.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634564" y="774347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Deschideți aplicația web TaHoma</a:t>
            </a:r>
          </a:p>
        </p:txBody>
      </p:sp>
      <p:sp>
        <p:nvSpPr>
          <p:cNvPr id="9" name="Organigramme : Terminateur 8">
            <a:hlinkClick r:id="rId3" action="ppaction://hlinksldjump"/>
            <a:extLst>
              <a:ext uri="{FF2B5EF4-FFF2-40B4-BE49-F238E27FC236}">
                <a16:creationId xmlns:a16="http://schemas.microsoft.com/office/drawing/2014/main" id="{A26300B2-AAF3-48FA-8320-842D116F819E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1292AD-EA37-4C54-8B6D-E071C4A9C7F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3968" y="2302353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37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D09E8DB-3A68-4765-91C3-D941819D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32" y="1272204"/>
            <a:ext cx="3377318" cy="341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449743" y="711680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088066" y="5127877"/>
            <a:ext cx="775113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După ce ați finalizat acțiunile, faceți clic pe „Încheiați serviciul”, pe bannerul din partea de jos.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Va apărea o fereastră în care veți putea vizualiza rezumatul acțiunilor dvs. și în care puteți lăsa un mesaj pentru clientul dvs.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Clientul dvs. va primi un e-mail prin care va fi informat că intervenția a fost finalizată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și că dvs. ați lansat aplicația web.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834642" y="804012"/>
            <a:ext cx="2625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Încheiați intervenția de la distanță</a:t>
            </a:r>
          </a:p>
        </p:txBody>
      </p:sp>
      <p:sp>
        <p:nvSpPr>
          <p:cNvPr id="13" name="Organigramme : Terminateur 12">
            <a:hlinkClick r:id="rId3" action="ppaction://hlinksldjump"/>
            <a:extLst>
              <a:ext uri="{FF2B5EF4-FFF2-40B4-BE49-F238E27FC236}">
                <a16:creationId xmlns:a16="http://schemas.microsoft.com/office/drawing/2014/main" id="{5B477AB2-FFC2-4CEC-BFE0-B337BE33499B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cuprins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AEF16A7-1BE1-4BE8-91B2-671B638890A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303" y="4572551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68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4AF1F01-F710-4C27-AA8F-CD538A790EAC}"/>
              </a:ext>
            </a:extLst>
          </p:cNvPr>
          <p:cNvSpPr txBox="1"/>
          <p:nvPr/>
        </p:nvSpPr>
        <p:spPr>
          <a:xfrm>
            <a:off x="1289539" y="1920895"/>
            <a:ext cx="73269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>
                <a:solidFill>
                  <a:schemeClr val="bg1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Aveți nevoie de ajutor?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Somfy Sans" panose="00000500000000000000" pitchFamily="50" charset="0"/>
              <a:ea typeface="Source Sans Pro" panose="020B0503030403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o-RO" sz="2000" dirty="0">
                <a:solidFill>
                  <a:schemeClr val="bg1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Vizitați site-ul web Somfy Pro din țara dvs.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Somfy Sans" panose="00000500000000000000" pitchFamily="50" charset="0"/>
              <a:ea typeface="Source Sans Pro" panose="020B0503030403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o-RO" sz="2000" dirty="0">
                <a:solidFill>
                  <a:schemeClr val="bg1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sau contactați serviciul local de asistență pentru clienți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6FB03E-294F-4581-9C25-C24CAC3C8E17}"/>
              </a:ext>
            </a:extLst>
          </p:cNvPr>
          <p:cNvSpPr/>
          <p:nvPr/>
        </p:nvSpPr>
        <p:spPr>
          <a:xfrm>
            <a:off x="138112" y="6323111"/>
            <a:ext cx="96297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000" dirty="0">
                <a:solidFill>
                  <a:schemeClr val="bg1"/>
                </a:solidFill>
                <a:latin typeface="Somfy Sans Light" panose="00000400000000000000" pitchFamily="50" charset="0"/>
              </a:rPr>
              <a:t>Sediu central SOMFY </a:t>
            </a:r>
            <a:r>
              <a:rPr lang="en-US" sz="1000" dirty="0">
                <a:solidFill>
                  <a:schemeClr val="bg1"/>
                </a:solidFill>
                <a:latin typeface="Somfy Sans Light" panose="00000400000000000000" pitchFamily="50" charset="0"/>
              </a:rPr>
              <a:t> SRL</a:t>
            </a:r>
            <a:r>
              <a:rPr lang="ro-RO" sz="1000" dirty="0">
                <a:solidFill>
                  <a:schemeClr val="bg1"/>
                </a:solidFill>
                <a:latin typeface="Somfy Sans Light" panose="00000400000000000000" pitchFamily="50" charset="0"/>
              </a:rPr>
              <a:t>,</a:t>
            </a:r>
            <a:r>
              <a:rPr lang="en-US" sz="1000" dirty="0">
                <a:solidFill>
                  <a:schemeClr val="bg1"/>
                </a:solidFill>
                <a:latin typeface="Somfy Sans Light" panose="00000400000000000000" pitchFamily="50" charset="0"/>
              </a:rPr>
              <a:t> Str. </a:t>
            </a:r>
            <a:r>
              <a:rPr lang="en-US" sz="1000" dirty="0" err="1">
                <a:solidFill>
                  <a:schemeClr val="bg1"/>
                </a:solidFill>
                <a:latin typeface="Somfy Sans Light" panose="00000400000000000000" pitchFamily="50" charset="0"/>
              </a:rPr>
              <a:t>Zizinului</a:t>
            </a:r>
            <a:r>
              <a:rPr lang="en-US" sz="1000" dirty="0">
                <a:solidFill>
                  <a:schemeClr val="bg1"/>
                </a:solidFill>
                <a:latin typeface="Somfy Sans Light" panose="00000400000000000000" pitchFamily="50" charset="0"/>
              </a:rPr>
              <a:t>, nr. 18, Loc. T</a:t>
            </a:r>
            <a:r>
              <a:rPr lang="ro-RO" sz="1000" dirty="0">
                <a:solidFill>
                  <a:schemeClr val="bg1"/>
                </a:solidFill>
                <a:latin typeface="Somfy Sans Light" panose="00000400000000000000" pitchFamily="50" charset="0"/>
              </a:rPr>
              <a:t>ărlungeni, Jud. Brașov - 507220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6B8F6-3800-4D40-BFA0-593F8B6E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32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DA663E-C0C2-419C-8C77-030D3EE92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9815" y="6381216"/>
            <a:ext cx="472948" cy="365125"/>
          </a:xfrm>
        </p:spPr>
        <p:txBody>
          <a:bodyPr/>
          <a:lstStyle/>
          <a:p>
            <a:fld id="{1B735E6E-078B-4EA4-87ED-F1B3681FEDB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B70A9D1-F355-4BEE-A06B-47F71E2DA932}"/>
              </a:ext>
            </a:extLst>
          </p:cNvPr>
          <p:cNvSpPr txBox="1"/>
          <p:nvPr/>
        </p:nvSpPr>
        <p:spPr>
          <a:xfrm>
            <a:off x="444453" y="444129"/>
            <a:ext cx="2904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Cuprins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E7F6B8-FC3E-401B-959D-A0DE6951CF7C}"/>
              </a:ext>
            </a:extLst>
          </p:cNvPr>
          <p:cNvSpPr txBox="1"/>
          <p:nvPr/>
        </p:nvSpPr>
        <p:spPr>
          <a:xfrm>
            <a:off x="710270" y="1475826"/>
            <a:ext cx="54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>
                <a:solidFill>
                  <a:schemeClr val="tx2"/>
                </a:solidFill>
                <a:latin typeface="Somfy Sans Light" panose="00000400000000000000" pitchFamily="50" charset="0"/>
                <a:ea typeface="Source Sans Pro" panose="020B0503030403020204" pitchFamily="34" charset="0"/>
              </a:rPr>
              <a:t>Cum să înregistrați în contul dvs. Somfy Pro o unitate de comandă activată, asociată unui client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C3E5AD-A0C1-4D81-A606-BEB6E992936B}"/>
              </a:ext>
            </a:extLst>
          </p:cNvPr>
          <p:cNvSpPr txBox="1"/>
          <p:nvPr/>
        </p:nvSpPr>
        <p:spPr>
          <a:xfrm>
            <a:off x="710270" y="2190303"/>
            <a:ext cx="54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>
                <a:solidFill>
                  <a:schemeClr val="tx2"/>
                </a:solidFill>
                <a:latin typeface="Somfy Sans Light" panose="00000400000000000000" pitchFamily="50" charset="0"/>
                <a:ea typeface="Source Sans Pro" panose="020B0503030403020204" pitchFamily="34" charset="0"/>
              </a:rPr>
              <a:t>Cum să activați Serv-e-go pe o unitate de comandă înregistrată, asociată unui client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257CF1-9342-43A3-BEE4-7286F9F3A796}"/>
              </a:ext>
            </a:extLst>
          </p:cNvPr>
          <p:cNvSpPr txBox="1"/>
          <p:nvPr/>
        </p:nvSpPr>
        <p:spPr>
          <a:xfrm>
            <a:off x="710270" y="2921867"/>
            <a:ext cx="54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>
                <a:solidFill>
                  <a:schemeClr val="tx2"/>
                </a:solidFill>
                <a:latin typeface="Somfy Sans Light" panose="00000400000000000000" pitchFamily="50" charset="0"/>
                <a:ea typeface="Source Sans Pro" panose="020B0503030403020204" pitchFamily="34" charset="0"/>
              </a:rPr>
              <a:t>Cum să depanați de la distanță echipamentul unui client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E2757E-C28C-4FA2-9C03-EC995A88AFCD}"/>
              </a:ext>
            </a:extLst>
          </p:cNvPr>
          <p:cNvSpPr txBox="1"/>
          <p:nvPr/>
        </p:nvSpPr>
        <p:spPr>
          <a:xfrm>
            <a:off x="710270" y="3627319"/>
            <a:ext cx="54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>
                <a:solidFill>
                  <a:schemeClr val="tx2"/>
                </a:solidFill>
                <a:latin typeface="Somfy Sans Light" panose="00000400000000000000" pitchFamily="50" charset="0"/>
                <a:ea typeface="Source Sans Pro" panose="020B0503030403020204" pitchFamily="34" charset="0"/>
              </a:rPr>
              <a:t>Cum să operați de la distanță echipamentul unui client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F143D2-4BDF-4195-9C51-B75AFF246B43}"/>
              </a:ext>
            </a:extLst>
          </p:cNvPr>
          <p:cNvSpPr txBox="1"/>
          <p:nvPr/>
        </p:nvSpPr>
        <p:spPr>
          <a:xfrm>
            <a:off x="710270" y="4357079"/>
            <a:ext cx="54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>
                <a:solidFill>
                  <a:schemeClr val="tx2"/>
                </a:solidFill>
                <a:latin typeface="Somfy Sans Light" panose="00000400000000000000" pitchFamily="50" charset="0"/>
                <a:ea typeface="Source Sans Pro" panose="020B0503030403020204" pitchFamily="34" charset="0"/>
              </a:rPr>
              <a:t>Cum să adăugați de la distanță o nouă telecomandă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E195C8-6925-4201-924F-570313B0B81B}"/>
              </a:ext>
            </a:extLst>
          </p:cNvPr>
          <p:cNvSpPr txBox="1"/>
          <p:nvPr/>
        </p:nvSpPr>
        <p:spPr>
          <a:xfrm>
            <a:off x="710270" y="5071049"/>
            <a:ext cx="546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>
                <a:solidFill>
                  <a:schemeClr val="tx2"/>
                </a:solidFill>
                <a:latin typeface="Somfy Sans Light" panose="00000400000000000000" pitchFamily="50" charset="0"/>
                <a:ea typeface="Source Sans Pro" panose="020B0503030403020204" pitchFamily="34" charset="0"/>
              </a:rPr>
              <a:t>Cum să accesați aplicația web Tahoma a clientului</a:t>
            </a:r>
          </a:p>
        </p:txBody>
      </p:sp>
      <p:sp>
        <p:nvSpPr>
          <p:cNvPr id="12" name="Organigramme : Terminateur 11">
            <a:hlinkClick r:id="rId2" action="ppaction://hlinksldjump"/>
            <a:extLst>
              <a:ext uri="{FF2B5EF4-FFF2-40B4-BE49-F238E27FC236}">
                <a16:creationId xmlns:a16="http://schemas.microsoft.com/office/drawing/2014/main" id="{2AA012A8-A297-4236-81D6-D3FEEDB36BA5}"/>
              </a:ext>
            </a:extLst>
          </p:cNvPr>
          <p:cNvSpPr/>
          <p:nvPr/>
        </p:nvSpPr>
        <p:spPr>
          <a:xfrm>
            <a:off x="6481888" y="1486175"/>
            <a:ext cx="563526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4</a:t>
            </a:r>
          </a:p>
        </p:txBody>
      </p:sp>
      <p:sp>
        <p:nvSpPr>
          <p:cNvPr id="13" name="Organigramme : Terminateur 12">
            <a:hlinkClick r:id="rId3" action="ppaction://hlinksldjump"/>
            <a:extLst>
              <a:ext uri="{FF2B5EF4-FFF2-40B4-BE49-F238E27FC236}">
                <a16:creationId xmlns:a16="http://schemas.microsoft.com/office/drawing/2014/main" id="{52553DB8-690F-428F-B6FA-12C59AFFBDEA}"/>
              </a:ext>
            </a:extLst>
          </p:cNvPr>
          <p:cNvSpPr/>
          <p:nvPr/>
        </p:nvSpPr>
        <p:spPr>
          <a:xfrm>
            <a:off x="6481888" y="2200652"/>
            <a:ext cx="563526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7</a:t>
            </a:r>
          </a:p>
        </p:txBody>
      </p:sp>
      <p:sp>
        <p:nvSpPr>
          <p:cNvPr id="14" name="Organigramme : Terminateur 13">
            <a:hlinkClick r:id="rId4" action="ppaction://hlinksldjump"/>
            <a:extLst>
              <a:ext uri="{FF2B5EF4-FFF2-40B4-BE49-F238E27FC236}">
                <a16:creationId xmlns:a16="http://schemas.microsoft.com/office/drawing/2014/main" id="{F23E1746-D558-4686-B5CF-D662A16C53D3}"/>
              </a:ext>
            </a:extLst>
          </p:cNvPr>
          <p:cNvSpPr/>
          <p:nvPr/>
        </p:nvSpPr>
        <p:spPr>
          <a:xfrm>
            <a:off x="6481888" y="2932216"/>
            <a:ext cx="563526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10</a:t>
            </a:r>
          </a:p>
        </p:txBody>
      </p:sp>
      <p:sp>
        <p:nvSpPr>
          <p:cNvPr id="15" name="Organigramme : Terminateur 14">
            <a:hlinkClick r:id="rId5" action="ppaction://hlinksldjump"/>
            <a:extLst>
              <a:ext uri="{FF2B5EF4-FFF2-40B4-BE49-F238E27FC236}">
                <a16:creationId xmlns:a16="http://schemas.microsoft.com/office/drawing/2014/main" id="{6BE5E248-DF50-457A-A72C-076B5D1DF86C}"/>
              </a:ext>
            </a:extLst>
          </p:cNvPr>
          <p:cNvSpPr/>
          <p:nvPr/>
        </p:nvSpPr>
        <p:spPr>
          <a:xfrm>
            <a:off x="6481888" y="3637668"/>
            <a:ext cx="563526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15</a:t>
            </a:r>
          </a:p>
        </p:txBody>
      </p:sp>
      <p:sp>
        <p:nvSpPr>
          <p:cNvPr id="16" name="Organigramme : Terminateur 15">
            <a:hlinkClick r:id="rId6" action="ppaction://hlinksldjump"/>
            <a:extLst>
              <a:ext uri="{FF2B5EF4-FFF2-40B4-BE49-F238E27FC236}">
                <a16:creationId xmlns:a16="http://schemas.microsoft.com/office/drawing/2014/main" id="{F357A15B-7D5F-4E9B-A293-24DFD2DC9B50}"/>
              </a:ext>
            </a:extLst>
          </p:cNvPr>
          <p:cNvSpPr/>
          <p:nvPr/>
        </p:nvSpPr>
        <p:spPr>
          <a:xfrm>
            <a:off x="6481888" y="4367428"/>
            <a:ext cx="563526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20</a:t>
            </a:r>
          </a:p>
        </p:txBody>
      </p:sp>
      <p:sp>
        <p:nvSpPr>
          <p:cNvPr id="17" name="Organigramme : Terminateur 16">
            <a:hlinkClick r:id="rId7" action="ppaction://hlinksldjump"/>
            <a:extLst>
              <a:ext uri="{FF2B5EF4-FFF2-40B4-BE49-F238E27FC236}">
                <a16:creationId xmlns:a16="http://schemas.microsoft.com/office/drawing/2014/main" id="{69D7607C-55C3-48D4-BFDF-AD22D6129193}"/>
              </a:ext>
            </a:extLst>
          </p:cNvPr>
          <p:cNvSpPr/>
          <p:nvPr/>
        </p:nvSpPr>
        <p:spPr>
          <a:xfrm>
            <a:off x="6481888" y="5081398"/>
            <a:ext cx="563526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400">
                <a:solidFill>
                  <a:schemeClr val="tx2"/>
                </a:solidFill>
                <a:latin typeface="Somfy Sans" panose="00000500000000000000" pitchFamily="50" charset="0"/>
              </a:rPr>
              <a:t>24</a:t>
            </a:r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5E43006A-FBE2-4387-8752-4F6C7561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</p:spTree>
    <p:extLst>
      <p:ext uri="{BB962C8B-B14F-4D97-AF65-F5344CB8AC3E}">
        <p14:creationId xmlns:p14="http://schemas.microsoft.com/office/powerpoint/2010/main" val="19651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F8DDAB-1C1D-4C37-88CF-DFD62FB83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55" y="1370295"/>
            <a:ext cx="4992088" cy="373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683324-099C-44D7-AF9A-94DE51D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D29DF-F8D9-44EF-B249-6BFF5E57C484}"/>
              </a:ext>
            </a:extLst>
          </p:cNvPr>
          <p:cNvSpPr txBox="1"/>
          <p:nvPr/>
        </p:nvSpPr>
        <p:spPr>
          <a:xfrm>
            <a:off x="727788" y="161072"/>
            <a:ext cx="874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Cum să înregistrați în contul dvs. </a:t>
            </a:r>
            <a:r>
              <a:rPr lang="ro-RO" sz="1600" b="1" dirty="0" err="1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Somfy</a:t>
            </a:r>
            <a:r>
              <a:rPr lang="ro-RO" sz="1600" b="1" dirty="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 Pro o unitate de comandă activată, asociată unui client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9DF7E-9398-4DE6-B979-ED121490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66295F-D94F-4714-81EF-EF0D59C49297}"/>
              </a:ext>
            </a:extLst>
          </p:cNvPr>
          <p:cNvSpPr txBox="1"/>
          <p:nvPr/>
        </p:nvSpPr>
        <p:spPr>
          <a:xfrm>
            <a:off x="494623" y="507931"/>
            <a:ext cx="891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Doriți să înregistrați în contul dvs. Somfy Pro o unitate de comandă asociată unui client, dar aceasta a fost deja activată de utilizatorul final?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5BF4F-1FE0-45AE-BB29-CF9E15AA56F5}"/>
              </a:ext>
            </a:extLst>
          </p:cNvPr>
          <p:cNvSpPr txBox="1"/>
          <p:nvPr/>
        </p:nvSpPr>
        <p:spPr>
          <a:xfrm>
            <a:off x="2198660" y="5316995"/>
            <a:ext cx="550867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Din lista de echipamente, faceți clic pe „Solicitări de înregistrare”.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Aici puteți accesa lista cu toate solicitările dvs. de înregistrare a unităților de comandă activate, asociate clienților. 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Apoi faceți clic  pe „Înregistrați unitate nouă”</a:t>
            </a:r>
          </a:p>
        </p:txBody>
      </p:sp>
      <p:sp>
        <p:nvSpPr>
          <p:cNvPr id="24" name="Organigramme : Terminateur 23">
            <a:hlinkClick r:id="rId3" action="ppaction://hlinksldjump"/>
            <a:extLst>
              <a:ext uri="{FF2B5EF4-FFF2-40B4-BE49-F238E27FC236}">
                <a16:creationId xmlns:a16="http://schemas.microsoft.com/office/drawing/2014/main" id="{95F63086-96DC-463F-A59B-735D88142D66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 dirty="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7C9261-2A3A-46C7-8083-A213999F84CB}"/>
              </a:ext>
            </a:extLst>
          </p:cNvPr>
          <p:cNvSpPr txBox="1"/>
          <p:nvPr/>
        </p:nvSpPr>
        <p:spPr>
          <a:xfrm>
            <a:off x="3350348" y="784883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2C980-2687-4B28-A657-8B0362F63074}"/>
              </a:ext>
            </a:extLst>
          </p:cNvPr>
          <p:cNvSpPr/>
          <p:nvPr/>
        </p:nvSpPr>
        <p:spPr>
          <a:xfrm>
            <a:off x="3693277" y="877216"/>
            <a:ext cx="351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Accesați lista cu solicitări de înregistrare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2B1D40-B76B-416B-8788-086DE805DE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5992" y="2346163"/>
            <a:ext cx="367058" cy="4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6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2682368" y="856489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2198660" y="5316995"/>
            <a:ext cx="5508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Se va deschide o fereastră în care va trebui să introduceți codul PIN al unității de comandă și adresa de e-mail a utilizatorului.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Clientul dvs. va primi un e-mail de validare.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067267" y="948821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Introduceți codul PIN al unității de comandă și adresa de e-mail a utilizatorului</a:t>
            </a:r>
          </a:p>
        </p:txBody>
      </p:sp>
      <p:sp>
        <p:nvSpPr>
          <p:cNvPr id="16" name="Organigramme : Terminateur 15">
            <a:hlinkClick r:id="rId2" action="ppaction://hlinksldjump"/>
            <a:extLst>
              <a:ext uri="{FF2B5EF4-FFF2-40B4-BE49-F238E27FC236}">
                <a16:creationId xmlns:a16="http://schemas.microsoft.com/office/drawing/2014/main" id="{C758C45F-98DB-4BB5-8404-0ACDE2C97BE8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AF4DBE-A0F7-4139-B050-F42CE2712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68" y="1870977"/>
            <a:ext cx="3061129" cy="2729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60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4BD9E4E-DB22-4B89-B45E-338B652C5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4" y="1600852"/>
            <a:ext cx="4391892" cy="328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75189CB6-764B-457E-806A-361783E4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2F732E-AB99-4961-A036-92112C63A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235E11-5622-4BFF-86C2-0840326C93FC}"/>
              </a:ext>
            </a:extLst>
          </p:cNvPr>
          <p:cNvSpPr txBox="1"/>
          <p:nvPr/>
        </p:nvSpPr>
        <p:spPr>
          <a:xfrm>
            <a:off x="1648691" y="5093724"/>
            <a:ext cx="6608618" cy="818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Solicitarea dvs. va rămâne vizibilă în această listă până când clientul va efectua validarea. </a:t>
            </a:r>
          </a:p>
          <a:p>
            <a:pPr algn="ctr">
              <a:lnSpc>
                <a:spcPct val="150000"/>
              </a:lnSpc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Puteți retrimite oricând un e-mail de validare, făcând clic pe „Retrimiteți e-mail”</a:t>
            </a:r>
          </a:p>
          <a:p>
            <a:pPr algn="ctr">
              <a:lnSpc>
                <a:spcPct val="150000"/>
              </a:lnSpc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Se va deschide o fereastră în care veți putea introduce (sau modifica) adresa de e-mail a utilizatorului.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DF527C-396F-43A5-92D2-0153CB5F6A09}"/>
              </a:ext>
            </a:extLst>
          </p:cNvPr>
          <p:cNvSpPr txBox="1"/>
          <p:nvPr/>
        </p:nvSpPr>
        <p:spPr>
          <a:xfrm>
            <a:off x="3559822" y="855565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E92EC-C95D-4A5B-AA48-22C4210027F4}"/>
              </a:ext>
            </a:extLst>
          </p:cNvPr>
          <p:cNvSpPr/>
          <p:nvPr/>
        </p:nvSpPr>
        <p:spPr>
          <a:xfrm>
            <a:off x="3944721" y="947897"/>
            <a:ext cx="2982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Retrimiteți clientului un e-mail de validare </a:t>
            </a:r>
          </a:p>
        </p:txBody>
      </p:sp>
      <p:sp>
        <p:nvSpPr>
          <p:cNvPr id="10" name="Organigramme : Terminateur 9">
            <a:hlinkClick r:id="rId3" action="ppaction://hlinksldjump"/>
            <a:extLst>
              <a:ext uri="{FF2B5EF4-FFF2-40B4-BE49-F238E27FC236}">
                <a16:creationId xmlns:a16="http://schemas.microsoft.com/office/drawing/2014/main" id="{F8D472B2-E69E-4543-A8ED-C483F4B83C55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cuprins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9EBF1B0-EE18-4E56-8513-AB8808AB57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922" y="3035933"/>
            <a:ext cx="367058" cy="4194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C8008E7-9EA3-488A-BBE5-8D9B2445BD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859" y="1600852"/>
            <a:ext cx="3487797" cy="327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00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C37DA1D-151D-4E96-9216-DC7D8A19D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08"/>
          <a:stretch/>
        </p:blipFill>
        <p:spPr>
          <a:xfrm>
            <a:off x="2403315" y="1547924"/>
            <a:ext cx="5075384" cy="3448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683324-099C-44D7-AF9A-94DE51D8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43D29DF-F8D9-44EF-B249-6BFF5E57C484}"/>
              </a:ext>
            </a:extLst>
          </p:cNvPr>
          <p:cNvSpPr txBox="1"/>
          <p:nvPr/>
        </p:nvSpPr>
        <p:spPr>
          <a:xfrm>
            <a:off x="625151" y="161072"/>
            <a:ext cx="8042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Cum să activați Serv-e-</a:t>
            </a:r>
            <a:r>
              <a:rPr lang="ro-RO" sz="1600" b="1" dirty="0" err="1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go</a:t>
            </a:r>
            <a:r>
              <a:rPr lang="ro-RO" sz="1600" b="1" dirty="0">
                <a:solidFill>
                  <a:schemeClr val="tx2"/>
                </a:solidFill>
                <a:latin typeface="Somfy Sans" panose="00000500000000000000" pitchFamily="50" charset="0"/>
                <a:ea typeface="Source Sans Pro" panose="020B0503030403020204" pitchFamily="34" charset="0"/>
              </a:rPr>
              <a:t> pe o unitate de comandă înregistrată, asociată unui client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F29DF7E-9398-4DE6-B979-ED121490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B66295F-D94F-4714-81EF-EF0D59C49297}"/>
              </a:ext>
            </a:extLst>
          </p:cNvPr>
          <p:cNvSpPr txBox="1"/>
          <p:nvPr/>
        </p:nvSpPr>
        <p:spPr>
          <a:xfrm>
            <a:off x="494623" y="507931"/>
            <a:ext cx="8916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Ați dori să activați serviciul Serv-e-go pe o unitate de comandă înregistrată, asociată unui client?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E15BF4F-1FE0-45AE-BB29-CF9E15AA56F5}"/>
              </a:ext>
            </a:extLst>
          </p:cNvPr>
          <p:cNvSpPr txBox="1"/>
          <p:nvPr/>
        </p:nvSpPr>
        <p:spPr>
          <a:xfrm>
            <a:off x="2198660" y="5316995"/>
            <a:ext cx="55086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echipamentul asociat clientului în lista dvs. de unități de comandă înregistrate.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Apoi faceți clic pe numele clientului pentru a accesa echipamentul.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7C9261-2A3A-46C7-8083-A213999F84CB}"/>
              </a:ext>
            </a:extLst>
          </p:cNvPr>
          <p:cNvSpPr txBox="1"/>
          <p:nvPr/>
        </p:nvSpPr>
        <p:spPr>
          <a:xfrm>
            <a:off x="3291996" y="854791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22C980-2687-4B28-A657-8B0362F63074}"/>
              </a:ext>
            </a:extLst>
          </p:cNvPr>
          <p:cNvSpPr/>
          <p:nvPr/>
        </p:nvSpPr>
        <p:spPr>
          <a:xfrm>
            <a:off x="3634925" y="947124"/>
            <a:ext cx="3514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Căutați în lista dvs. echipamentul asociat clientului </a:t>
            </a:r>
          </a:p>
        </p:txBody>
      </p:sp>
      <p:sp>
        <p:nvSpPr>
          <p:cNvPr id="14" name="Organigramme : Terminateur 13">
            <a:hlinkClick r:id="rId3" action="ppaction://hlinksldjump"/>
            <a:extLst>
              <a:ext uri="{FF2B5EF4-FFF2-40B4-BE49-F238E27FC236}">
                <a16:creationId xmlns:a16="http://schemas.microsoft.com/office/drawing/2014/main" id="{C4E463C2-7A06-4185-BCBA-9EC27F358020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68A2EB3-1447-43A6-95E7-2B1DB85C07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3816" y="4351220"/>
            <a:ext cx="367058" cy="4194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CDA6805-0DBA-424A-AE95-03F6A6E8F49C}"/>
              </a:ext>
            </a:extLst>
          </p:cNvPr>
          <p:cNvSpPr/>
          <p:nvPr/>
        </p:nvSpPr>
        <p:spPr>
          <a:xfrm>
            <a:off x="3026355" y="5897215"/>
            <a:ext cx="6034593" cy="27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Amintiți-vă să activați serviciul în timp ce înregistrați unitatea de comandă în Somfy Pro! </a:t>
            </a:r>
          </a:p>
        </p:txBody>
      </p:sp>
      <p:pic>
        <p:nvPicPr>
          <p:cNvPr id="17" name="Graphique 16" descr="Informations">
            <a:extLst>
              <a:ext uri="{FF2B5EF4-FFF2-40B4-BE49-F238E27FC236}">
                <a16:creationId xmlns:a16="http://schemas.microsoft.com/office/drawing/2014/main" id="{96DEF33B-509A-4656-B6A4-76BCBC81F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356" y="5978078"/>
            <a:ext cx="171893" cy="17189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6FB7E4-CEA5-4135-81D8-C23176AE8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846" y="3799565"/>
            <a:ext cx="484115" cy="3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8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24FEACA-9764-4777-B92E-3ADF24FB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88" y="1220323"/>
            <a:ext cx="5341282" cy="379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641506-6FDB-4A64-9154-80B1639E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419DDB-37DA-4B02-8D1C-65F902A8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32D60D-87F6-46EB-9455-5368CF78ED9B}"/>
              </a:ext>
            </a:extLst>
          </p:cNvPr>
          <p:cNvSpPr txBox="1"/>
          <p:nvPr/>
        </p:nvSpPr>
        <p:spPr>
          <a:xfrm>
            <a:off x="3291996" y="686268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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CFB3ABC-D79E-4DBC-B2C8-42F36FDFB2C9}"/>
              </a:ext>
            </a:extLst>
          </p:cNvPr>
          <p:cNvSpPr txBox="1"/>
          <p:nvPr/>
        </p:nvSpPr>
        <p:spPr>
          <a:xfrm>
            <a:off x="1588655" y="5316995"/>
            <a:ext cx="6728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Faceți clic pe butonul „Activați Serv-e-Go pentru acest utilizator”, care se află în coloana din stânga, sub informațiile privind clientul.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Clientul dvs. va primi un e-mail de validare.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81F303-B029-4D98-B949-59FEF619B447}"/>
              </a:ext>
            </a:extLst>
          </p:cNvPr>
          <p:cNvSpPr/>
          <p:nvPr/>
        </p:nvSpPr>
        <p:spPr>
          <a:xfrm>
            <a:off x="3676895" y="778600"/>
            <a:ext cx="3084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Activați Serv-e-Go pentru acest utilizator</a:t>
            </a:r>
          </a:p>
        </p:txBody>
      </p:sp>
      <p:sp>
        <p:nvSpPr>
          <p:cNvPr id="9" name="Organigramme : Terminateur 8">
            <a:hlinkClick r:id="rId3" action="ppaction://hlinksldjump"/>
            <a:extLst>
              <a:ext uri="{FF2B5EF4-FFF2-40B4-BE49-F238E27FC236}">
                <a16:creationId xmlns:a16="http://schemas.microsoft.com/office/drawing/2014/main" id="{19F5B750-9A36-4291-B54B-418FFBE2E609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Înainte →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30B90ED-FE34-4622-A8BB-44627BF36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8300" y="4297734"/>
            <a:ext cx="367058" cy="4194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AD8574-0DA1-4585-BD12-57D2D7C98697}"/>
              </a:ext>
            </a:extLst>
          </p:cNvPr>
          <p:cNvSpPr/>
          <p:nvPr/>
        </p:nvSpPr>
        <p:spPr>
          <a:xfrm>
            <a:off x="4754357" y="1837610"/>
            <a:ext cx="2735504" cy="25831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19FFAE-7D74-49CC-BCC0-E96B508A3D9A}"/>
              </a:ext>
            </a:extLst>
          </p:cNvPr>
          <p:cNvSpPr/>
          <p:nvPr/>
        </p:nvSpPr>
        <p:spPr>
          <a:xfrm>
            <a:off x="2340473" y="5897215"/>
            <a:ext cx="6444248" cy="271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lnSpc>
                <a:spcPct val="150000"/>
              </a:lnSpc>
            </a:pPr>
            <a:r>
              <a:rPr lang="ro-RO" sz="9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Nu veți putea accesa informațiile privind echipamentul decât după ce clientul dvs. va valida serviciul.</a:t>
            </a:r>
          </a:p>
        </p:txBody>
      </p:sp>
      <p:pic>
        <p:nvPicPr>
          <p:cNvPr id="17" name="Graphique 16" descr="Informations">
            <a:extLst>
              <a:ext uri="{FF2B5EF4-FFF2-40B4-BE49-F238E27FC236}">
                <a16:creationId xmlns:a16="http://schemas.microsoft.com/office/drawing/2014/main" id="{716D36EE-A1A1-458A-AC24-58A5760A49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89908" y="5978078"/>
            <a:ext cx="171893" cy="1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E107916-3992-49C9-AB1B-561543D2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08" y="1294855"/>
            <a:ext cx="5159786" cy="379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402BDF3F-3F83-4E11-BB18-B61B60D6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MANUAL DE UTILIZARE SERV-E-GO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851CE86-49C6-479A-B1AC-600ED198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5E6E-078B-4EA4-87ED-F1B3681FEDB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2E59BE4-CA0C-4931-A18D-F00DD7BE0637}"/>
              </a:ext>
            </a:extLst>
          </p:cNvPr>
          <p:cNvSpPr txBox="1"/>
          <p:nvPr/>
        </p:nvSpPr>
        <p:spPr>
          <a:xfrm>
            <a:off x="3439776" y="686268"/>
            <a:ext cx="384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24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  <a:sym typeface="Wingdings" panose="05000000000000000000" pitchFamily="2" charset="2"/>
              </a:rPr>
              <a:t>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7340B97-F093-4D38-933F-1E77DFD32336}"/>
              </a:ext>
            </a:extLst>
          </p:cNvPr>
          <p:cNvSpPr txBox="1"/>
          <p:nvPr/>
        </p:nvSpPr>
        <p:spPr>
          <a:xfrm>
            <a:off x="2286000" y="5316995"/>
            <a:ext cx="533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După ce serviciul a fost validat de clientul dvs. veți putea accesa informațiile privind echipamentul.</a:t>
            </a:r>
          </a:p>
          <a:p>
            <a:pPr algn="ctr">
              <a:spcAft>
                <a:spcPts val="600"/>
              </a:spcAft>
            </a:pP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Veți putea vizualiza </a:t>
            </a:r>
            <a:r>
              <a:rPr lang="ro-RO" sz="1100" u="sng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produsele</a:t>
            </a: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 asociate, </a:t>
            </a:r>
            <a:r>
              <a:rPr lang="ro-RO" sz="1100" u="sng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alertele</a:t>
            </a: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 și </a:t>
            </a:r>
            <a:r>
              <a:rPr lang="ro-RO" sz="1100" u="sng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istoricul intervențiilor</a:t>
            </a:r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BAF40-78AA-4AB7-9EF2-120A8BEDDB8C}"/>
              </a:ext>
            </a:extLst>
          </p:cNvPr>
          <p:cNvSpPr/>
          <p:nvPr/>
        </p:nvSpPr>
        <p:spPr>
          <a:xfrm>
            <a:off x="3824675" y="778600"/>
            <a:ext cx="3084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>
                <a:solidFill>
                  <a:schemeClr val="tx2"/>
                </a:solidFill>
                <a:latin typeface="Somfy Sans Light" panose="00000400000000000000" pitchFamily="50" charset="0"/>
                <a:cs typeface="Segoe UI" panose="020B0502040204020203" pitchFamily="34" charset="0"/>
              </a:rPr>
              <a:t>Vizualizați informațiile privind echipamentul</a:t>
            </a:r>
          </a:p>
        </p:txBody>
      </p:sp>
      <p:sp>
        <p:nvSpPr>
          <p:cNvPr id="9" name="Organigramme : Terminateur 8">
            <a:hlinkClick r:id="rId3" action="ppaction://hlinksldjump"/>
            <a:extLst>
              <a:ext uri="{FF2B5EF4-FFF2-40B4-BE49-F238E27FC236}">
                <a16:creationId xmlns:a16="http://schemas.microsoft.com/office/drawing/2014/main" id="{4E824F74-025B-4C9F-8832-64260DB2105E}"/>
              </a:ext>
            </a:extLst>
          </p:cNvPr>
          <p:cNvSpPr/>
          <p:nvPr/>
        </p:nvSpPr>
        <p:spPr>
          <a:xfrm>
            <a:off x="8191670" y="6185968"/>
            <a:ext cx="1284870" cy="287079"/>
          </a:xfrm>
          <a:prstGeom prst="flowChartTerminator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100">
                <a:solidFill>
                  <a:schemeClr val="tx2"/>
                </a:solidFill>
                <a:latin typeface="Somfy Sans Light" panose="00000400000000000000" pitchFamily="50" charset="0"/>
              </a:rPr>
              <a:t>cuprins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A021E9-000D-4821-9E72-DDA2D6CBC668}"/>
              </a:ext>
            </a:extLst>
          </p:cNvPr>
          <p:cNvSpPr/>
          <p:nvPr/>
        </p:nvSpPr>
        <p:spPr>
          <a:xfrm>
            <a:off x="4694218" y="1912574"/>
            <a:ext cx="2669309" cy="23090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5305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98A4C9DBE41DC9E4CEB39D1D3D20B0023DD9DE28E0DA1499CEF1688E608A157" ma:contentTypeVersion="12" ma:contentTypeDescription="Create a new document." ma:contentTypeScope="" ma:versionID="f2caabd759f2dcf21fc24a3ad5d12977">
  <xsd:schema xmlns:xsd="http://www.w3.org/2001/XMLSchema" xmlns:xs="http://www.w3.org/2001/XMLSchema" xmlns:p="http://schemas.microsoft.com/office/2006/metadata/properties" xmlns:ns2="20434CEC-F224-445D-89C8-DA7D5882575D" xmlns:ns3="be1a660e-7a58-4de7-832d-6f07a755fd26" xmlns:ns4="1a49ef13-6db5-456d-80f2-325fa869843a" targetNamespace="http://schemas.microsoft.com/office/2006/metadata/properties" ma:root="true" ma:fieldsID="52e07cfde3626be7c64e5f2503220662" ns2:_="" ns3:_="" ns4:_="">
    <xsd:import namespace="20434CEC-F224-445D-89C8-DA7D5882575D"/>
    <xsd:import namespace="be1a660e-7a58-4de7-832d-6f07a755fd26"/>
    <xsd:import namespace="1a49ef13-6db5-456d-80f2-325fa869843a"/>
    <xsd:element name="properties">
      <xsd:complexType>
        <xsd:sequence>
          <xsd:element name="documentManagement">
            <xsd:complexType>
              <xsd:all>
                <xsd:element ref="ns2:SomfyTagsTaxHTField" minOccurs="0"/>
                <xsd:element ref="ns2:SomfyDocumentTypeTaxHTField" minOccurs="0"/>
                <xsd:element ref="ns3:SomfySite" minOccurs="0"/>
                <xsd:element ref="ns3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34CEC-F224-445D-89C8-DA7D5882575D" elementFormDefault="qualified">
    <xsd:import namespace="http://schemas.microsoft.com/office/2006/documentManagement/types"/>
    <xsd:import namespace="http://schemas.microsoft.com/office/infopath/2007/PartnerControls"/>
    <xsd:element name="SomfyTagsTaxHTField" ma:index="8" nillable="true" ma:taxonomy="true" ma:internalName="SomfyTagsTaxHTField" ma:taxonomyFieldName="SomfyTags" ma:displayName="Tags" ma:fieldId="{8b81c89c-6d4b-4a9e-bfe4-626fe045d6df}" ma:taxonomyMulti="true" ma:sspId="4560a912-820e-4fa3-9fe9-00a4a9064378" ma:termSetId="3ac6d041-c917-422f-9282-66ea33c5c43a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omfyDocumentTypeTaxHTField" ma:index="10" nillable="true" ma:taxonomy="true" ma:internalName="SomfyDocumentTypeTaxHTField" ma:taxonomyFieldName="SomfyDocumentType" ma:displayName="Document Type" ma:fieldId="{809ca003-ebd1-4854-a594-2d312d6d6983}" ma:sspId="4560a912-820e-4fa3-9fe9-00a4a9064378" ma:termSetId="8b5d468f-06c9-4f1d-a6b4-0e5e089ccb37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a660e-7a58-4de7-832d-6f07a755fd26" elementFormDefault="qualified">
    <xsd:import namespace="http://schemas.microsoft.com/office/2006/documentManagement/types"/>
    <xsd:import namespace="http://schemas.microsoft.com/office/infopath/2007/PartnerControls"/>
    <xsd:element name="SomfySite" ma:index="12" nillable="true" ma:displayName="Site" ma:hidden="true" ma:internalName="SomfySite">
      <xsd:simpleType>
        <xsd:restriction base="dms:Text">
          <xsd:maxLength value="255"/>
        </xsd:restriction>
      </xsd:simpleType>
    </xsd:element>
    <xsd:element name="TaxCatchAll" ma:index="13" nillable="true" ma:displayName="Taxonomy Catch All Column" ma:hidden="true" ma:list="{c8b83e04-7cd7-4e57-ad4b-2bfb337b076f}" ma:internalName="TaxCatchAll" ma:showField="CatchAllData" ma:web="be1a660e-7a58-4de7-832d-6f07a755f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9ef13-6db5-456d-80f2-325fa86984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internalName="MediaServiceAutoTags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mfyDocumentTypeTaxHTField xmlns="20434CEC-F224-445D-89C8-DA7D5882575D">
      <Terms xmlns="http://schemas.microsoft.com/office/infopath/2007/PartnerControls"/>
    </SomfyDocumentTypeTaxHTField>
    <SomfyTagsTaxHTField xmlns="20434CEC-F224-445D-89C8-DA7D5882575D">
      <Terms xmlns="http://schemas.microsoft.com/office/infopath/2007/PartnerControls"/>
    </SomfyTagsTaxHTField>
    <SomfySite xmlns="be1a660e-7a58-4de7-832d-6f07a755fd26" xsi:nil="true"/>
    <TaxCatchAll xmlns="be1a660e-7a58-4de7-832d-6f07a755fd26"/>
  </documentManagement>
</p:properties>
</file>

<file path=customXml/itemProps1.xml><?xml version="1.0" encoding="utf-8"?>
<ds:datastoreItem xmlns:ds="http://schemas.openxmlformats.org/officeDocument/2006/customXml" ds:itemID="{5AACD07B-39A1-4690-B6AA-6F37D710C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34CEC-F224-445D-89C8-DA7D5882575D"/>
    <ds:schemaRef ds:uri="be1a660e-7a58-4de7-832d-6f07a755fd26"/>
    <ds:schemaRef ds:uri="1a49ef13-6db5-456d-80f2-325fa8698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E51A4-495E-4F90-8CB2-D98160D0D1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346BA-07B2-4C16-96B9-C8B78C600B56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0434CEC-F224-445D-89C8-DA7D5882575D"/>
    <ds:schemaRef ds:uri="http://schemas.openxmlformats.org/package/2006/metadata/core-properties"/>
    <ds:schemaRef ds:uri="1a49ef13-6db5-456d-80f2-325fa869843a"/>
    <ds:schemaRef ds:uri="be1a660e-7a58-4de7-832d-6f07a755fd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2124</TotalTime>
  <Words>1873</Words>
  <Application>Microsoft Office PowerPoint</Application>
  <PresentationFormat>A4 Paper (210x297 mm)</PresentationFormat>
  <Paragraphs>229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Somfy Sans</vt:lpstr>
      <vt:lpstr>Somfy Sans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GERIS Sophie</dc:creator>
  <cp:lastModifiedBy>CODREANU Mirabela</cp:lastModifiedBy>
  <cp:revision>8</cp:revision>
  <dcterms:created xsi:type="dcterms:W3CDTF">2020-04-10T08:13:44Z</dcterms:created>
  <dcterms:modified xsi:type="dcterms:W3CDTF">2021-09-14T06:33:52Z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fcb221a-6e97-4d92-b656-ecf531a71c86_Enabled">
    <vt:lpwstr>true</vt:lpwstr>
  </property>
  <property fmtid="{D5CDD505-2E9C-101B-9397-08002B2CF9AE}" pid="3" name="MSIP_Label_afcb221a-6e97-4d92-b656-ecf531a71c86_SetDate">
    <vt:lpwstr>2020-04-10T09:00:10Z</vt:lpwstr>
  </property>
  <property fmtid="{D5CDD505-2E9C-101B-9397-08002B2CF9AE}" pid="4" name="MSIP_Label_afcb221a-6e97-4d92-b656-ecf531a71c86_Method">
    <vt:lpwstr>Standard</vt:lpwstr>
  </property>
  <property fmtid="{D5CDD505-2E9C-101B-9397-08002B2CF9AE}" pid="5" name="MSIP_Label_afcb221a-6e97-4d92-b656-ecf531a71c86_Name">
    <vt:lpwstr>General</vt:lpwstr>
  </property>
  <property fmtid="{D5CDD505-2E9C-101B-9397-08002B2CF9AE}" pid="6" name="MSIP_Label_afcb221a-6e97-4d92-b656-ecf531a71c86_SiteId">
    <vt:lpwstr>6f2633ea-c60d-4a07-be1c-b5cd19f27133</vt:lpwstr>
  </property>
  <property fmtid="{D5CDD505-2E9C-101B-9397-08002B2CF9AE}" pid="7" name="MSIP_Label_afcb221a-6e97-4d92-b656-ecf531a71c86_ActionId">
    <vt:lpwstr>a90ab9b2-76ad-4f7e-bc5f-00002fd2899c</vt:lpwstr>
  </property>
  <property fmtid="{D5CDD505-2E9C-101B-9397-08002B2CF9AE}" pid="8" name="MSIP_Label_afcb221a-6e97-4d92-b656-ecf531a71c86_ContentBits">
    <vt:lpwstr>0</vt:lpwstr>
  </property>
  <property fmtid="{D5CDD505-2E9C-101B-9397-08002B2CF9AE}" pid="9" name="ContentTypeId">
    <vt:lpwstr>0x010100E9198A4C9DBE41DC9E4CEB39D1D3D20B0023DD9DE28E0DA1499CEF1688E608A157</vt:lpwstr>
  </property>
  <property fmtid="{D5CDD505-2E9C-101B-9397-08002B2CF9AE}" pid="10" name="SomfyTags">
    <vt:lpwstr/>
  </property>
  <property fmtid="{D5CDD505-2E9C-101B-9397-08002B2CF9AE}" pid="11" name="SomfyDocumentType">
    <vt:lpwstr/>
  </property>
</Properties>
</file>